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12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8/4/2026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LA_MAIN"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02920" y="1170432"/>
            <a:ext cx="5074920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5838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ba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932688"/>
          </a:xfrm>
          <a:prstGeom prst="rect">
            <a:avLst/>
          </a:prstGeom>
          <a:solidFill>
            <a:srgbClr val="ECE9E3"/>
          </a:solidFill>
          <a:ln w="12700">
            <a:solidFill>
              <a:srgbClr val="ECE9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Header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932688"/>
            <a:ext cx="9144000" cy="32004"/>
          </a:xfrm>
          <a:prstGeom prst="rect">
            <a:avLst/>
          </a:prstGeom>
          <a:solidFill>
            <a:srgbClr val="0075BB"/>
          </a:solidFill>
          <a:ln w="12700">
            <a:solidFill>
              <a:srgbClr val="0075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Logo fram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73736"/>
            <a:ext cx="896112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4CC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73736"/>
            <a:ext cx="89611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kern="0" spc="50" dirty="0">
                <a:solidFill>
                  <a:srgbClr val="6B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</a:t>
            </a:r>
            <a:endParaRPr lang="en-US" sz="800" dirty="0"/>
          </a:p>
          <a:p>
            <a:pPr marL="0" indent="0" algn="ctr">
              <a:buNone/>
            </a:pPr>
            <a:r>
              <a:rPr lang="en-US" sz="800" kern="0" spc="50" dirty="0">
                <a:solidFill>
                  <a:srgbClr val="6B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72768" y="237744"/>
            <a:ext cx="4754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B31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 School / District Name ]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572768" y="5303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0075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Family. Every Language. Every Voice.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6400800" y="320040"/>
            <a:ext cx="2240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kern="0" spc="200" dirty="0">
                <a:solidFill>
                  <a:srgbClr val="6B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HOUSE</a:t>
            </a:r>
            <a:endParaRPr lang="en-US" sz="1100" dirty="0"/>
          </a:p>
        </p:txBody>
      </p:sp>
      <p:sp>
        <p:nvSpPr>
          <p:cNvPr id="9" name="Text 0"/>
          <p:cNvSpPr>
            <a:spLocks noGrp="1"/>
          </p:cNvSpPr>
          <p:nvPr>
            <p:ph type="title" idx="100" hasCustomPrompt="1"/>
          </p:nvPr>
        </p:nvSpPr>
        <p:spPr>
          <a:xfrm>
            <a:off x="502920" y="1170432"/>
            <a:ext cx="5074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2B31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We're Here to Communicate With You</a:t>
            </a:r>
            <a:endParaRPr lang="en-US" sz="2700" dirty="0"/>
          </a:p>
        </p:txBody>
      </p:sp>
      <p:sp>
        <p:nvSpPr>
          <p:cNvPr id="10" name="Text 8"/>
          <p:cNvSpPr/>
          <p:nvPr/>
        </p:nvSpPr>
        <p:spPr>
          <a:xfrm>
            <a:off x="502920" y="1828800"/>
            <a:ext cx="5029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450" dirty="0">
                <a:solidFill>
                  <a:srgbClr val="4A50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school uses the Instant Language Assistant (ILA) to help every family communicate in their preferred language.</a:t>
            </a:r>
            <a:endParaRPr lang="en-US" sz="1450" dirty="0"/>
          </a:p>
        </p:txBody>
      </p:sp>
      <p:sp>
        <p:nvSpPr>
          <p:cNvPr id="11" name="Check do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880360"/>
            <a:ext cx="274320" cy="274320"/>
          </a:xfrm>
          <a:prstGeom prst="ellipse">
            <a:avLst/>
          </a:prstGeom>
          <a:solidFill>
            <a:srgbClr val="0075BB"/>
          </a:solidFill>
          <a:ln w="12700">
            <a:solidFill>
              <a:srgbClr val="0075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02920" y="28803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68680" y="28803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B31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200+ Languages &amp; Dialects</a:t>
            </a:r>
            <a:endParaRPr lang="en-US" sz="1250" dirty="0"/>
          </a:p>
        </p:txBody>
      </p:sp>
      <p:sp>
        <p:nvSpPr>
          <p:cNvPr id="14" name="Check do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383280"/>
            <a:ext cx="274320" cy="274320"/>
          </a:xfrm>
          <a:prstGeom prst="ellipse">
            <a:avLst/>
          </a:prstGeom>
          <a:solidFill>
            <a:srgbClr val="0075BB"/>
          </a:solidFill>
          <a:ln w="12700">
            <a:solidFill>
              <a:srgbClr val="0075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02920" y="33832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68680" y="338328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B31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Real-Time Translation</a:t>
            </a:r>
            <a:endParaRPr lang="en-US" sz="1250" dirty="0"/>
          </a:p>
        </p:txBody>
      </p:sp>
      <p:sp>
        <p:nvSpPr>
          <p:cNvPr id="17" name="Check do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08960" y="2880360"/>
            <a:ext cx="274320" cy="274320"/>
          </a:xfrm>
          <a:prstGeom prst="ellipse">
            <a:avLst/>
          </a:prstGeom>
          <a:solidFill>
            <a:srgbClr val="0075BB"/>
          </a:solidFill>
          <a:ln w="12700">
            <a:solidFill>
              <a:srgbClr val="0075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3108960" y="28803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474720" y="28803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B31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 to Use</a:t>
            </a:r>
            <a:endParaRPr lang="en-US" sz="1250" dirty="0"/>
          </a:p>
        </p:txBody>
      </p:sp>
      <p:sp>
        <p:nvSpPr>
          <p:cNvPr id="20" name="Check do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08960" y="3383280"/>
            <a:ext cx="274320" cy="274320"/>
          </a:xfrm>
          <a:prstGeom prst="ellipse">
            <a:avLst/>
          </a:prstGeom>
          <a:solidFill>
            <a:srgbClr val="0075BB"/>
          </a:solidFill>
          <a:ln w="12700">
            <a:solidFill>
              <a:srgbClr val="0075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3108960" y="33832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3474720" y="338328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B31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for Families</a:t>
            </a:r>
            <a:endParaRPr lang="en-US" sz="1250" dirty="0"/>
          </a:p>
        </p:txBody>
      </p:sp>
      <p:sp>
        <p:nvSpPr>
          <p:cNvPr id="23" name="QR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97880" y="1234440"/>
            <a:ext cx="2743200" cy="3108960"/>
          </a:xfrm>
          <a:prstGeom prst="rect">
            <a:avLst/>
          </a:prstGeom>
          <a:solidFill>
            <a:srgbClr val="FFFFFF"/>
          </a:solidFill>
          <a:ln w="25400">
            <a:solidFill>
              <a:srgbClr val="0075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QR fram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09360" y="1481328"/>
            <a:ext cx="1920240" cy="1874520"/>
          </a:xfrm>
          <a:prstGeom prst="rect">
            <a:avLst/>
          </a:prstGeom>
          <a:solidFill>
            <a:srgbClr val="F2F0EC"/>
          </a:solidFill>
          <a:ln w="12700">
            <a:solidFill>
              <a:srgbClr val="6B7178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6309360" y="1481328"/>
            <a:ext cx="192024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50" dirty="0">
                <a:solidFill>
                  <a:srgbClr val="6B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PASTE YOUR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kern="0" spc="50" dirty="0">
                <a:solidFill>
                  <a:srgbClr val="6B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QR CODE HERE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5989320" y="3520440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B31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Scan with your phone's camera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5989320" y="3803904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B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 choose your language</a:t>
            </a:r>
            <a:endParaRPr lang="en-US" sz="1050" dirty="0"/>
          </a:p>
        </p:txBody>
      </p:sp>
      <p:sp>
        <p:nvSpPr>
          <p:cNvPr id="28" name="Footer ba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590288"/>
            <a:ext cx="9144000" cy="553212"/>
          </a:xfrm>
          <a:prstGeom prst="rect">
            <a:avLst/>
          </a:prstGeom>
          <a:solidFill>
            <a:srgbClr val="ECE9E3"/>
          </a:solidFill>
          <a:ln w="12700">
            <a:solidFill>
              <a:srgbClr val="ECE9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502920" y="4590288"/>
            <a:ext cx="5760720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A50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Questions? Ask any staff member during Open House — we can talk with you in your language today.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6263640" y="4590288"/>
            <a:ext cx="960120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6B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Powered by</a:t>
            </a:r>
            <a:endParaRPr lang="en-US" sz="950" dirty="0"/>
          </a:p>
        </p:txBody>
      </p:sp>
      <p:pic>
        <p:nvPicPr>
          <p:cNvPr id="31" name="Image 0" descr="Translate Live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0920" y="4700016"/>
            <a:ext cx="1280160" cy="3657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ba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932688"/>
          </a:xfrm>
          <a:prstGeom prst="rect">
            <a:avLst/>
          </a:prstGeom>
          <a:solidFill>
            <a:srgbClr val="ECE9E3"/>
          </a:solidFill>
          <a:ln w="12700">
            <a:solidFill>
              <a:srgbClr val="ECE9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Header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932688"/>
            <a:ext cx="9144000" cy="32004"/>
          </a:xfrm>
          <a:prstGeom prst="rect">
            <a:avLst/>
          </a:prstGeom>
          <a:solidFill>
            <a:srgbClr val="0075BB"/>
          </a:solidFill>
          <a:ln w="12700">
            <a:solidFill>
              <a:srgbClr val="0075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Logo fram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73736"/>
            <a:ext cx="896112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4CC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73736"/>
            <a:ext cx="89611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kern="0" spc="50" dirty="0">
                <a:solidFill>
                  <a:srgbClr val="6B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</a:t>
            </a:r>
            <a:endParaRPr lang="en-US" sz="800" dirty="0"/>
          </a:p>
          <a:p>
            <a:pPr marL="0" indent="0" algn="ctr">
              <a:buNone/>
            </a:pPr>
            <a:r>
              <a:rPr lang="en-US" sz="800" kern="0" spc="50" dirty="0">
                <a:solidFill>
                  <a:srgbClr val="6B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72768" y="237744"/>
            <a:ext cx="4754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B31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 School / District Name ]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572768" y="5303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0075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Family. Every Language. Every Voice.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6400800" y="320040"/>
            <a:ext cx="2240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kern="0" spc="200" dirty="0">
                <a:solidFill>
                  <a:srgbClr val="6B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CURRICULUM NIGHT</a:t>
            </a:r>
            <a:endParaRPr lang="en-US" sz="1100" dirty="0"/>
          </a:p>
        </p:txBody>
      </p:sp>
      <p:sp>
        <p:nvSpPr>
          <p:cNvPr id="9" name="Text 0"/>
          <p:cNvSpPr>
            <a:spLocks noGrp="1"/>
          </p:cNvSpPr>
          <p:nvPr>
            <p:ph type="title" idx="100" hasCustomPrompt="1"/>
          </p:nvPr>
        </p:nvSpPr>
        <p:spPr>
          <a:xfrm>
            <a:off x="502920" y="1170432"/>
            <a:ext cx="5074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2B31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Understand Every Class</a:t>
            </a:r>
            <a:endParaRPr lang="en-US" sz="2700" dirty="0"/>
          </a:p>
        </p:txBody>
      </p:sp>
      <p:sp>
        <p:nvSpPr>
          <p:cNvPr id="10" name="Text 8"/>
          <p:cNvSpPr/>
          <p:nvPr/>
        </p:nvSpPr>
        <p:spPr>
          <a:xfrm>
            <a:off x="502920" y="1828800"/>
            <a:ext cx="5029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450" dirty="0">
                <a:solidFill>
                  <a:srgbClr val="4A50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 with teachers about coursework and homework in your preferred language, using the ILA.</a:t>
            </a:r>
            <a:endParaRPr lang="en-US" sz="1450" dirty="0"/>
          </a:p>
        </p:txBody>
      </p:sp>
      <p:sp>
        <p:nvSpPr>
          <p:cNvPr id="11" name="Check do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880360"/>
            <a:ext cx="274320" cy="274320"/>
          </a:xfrm>
          <a:prstGeom prst="ellipse">
            <a:avLst/>
          </a:prstGeom>
          <a:solidFill>
            <a:srgbClr val="0075BB"/>
          </a:solidFill>
          <a:ln w="12700">
            <a:solidFill>
              <a:srgbClr val="0075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02920" y="28803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68680" y="28803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B31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 With Any Teacher</a:t>
            </a:r>
            <a:endParaRPr lang="en-US" sz="1250" dirty="0"/>
          </a:p>
        </p:txBody>
      </p:sp>
      <p:sp>
        <p:nvSpPr>
          <p:cNvPr id="14" name="Check do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383280"/>
            <a:ext cx="274320" cy="274320"/>
          </a:xfrm>
          <a:prstGeom prst="ellipse">
            <a:avLst/>
          </a:prstGeom>
          <a:solidFill>
            <a:srgbClr val="0075BB"/>
          </a:solidFill>
          <a:ln w="12700">
            <a:solidFill>
              <a:srgbClr val="0075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02920" y="33832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68680" y="338328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B31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200+ Languages &amp; Dialects</a:t>
            </a:r>
            <a:endParaRPr lang="en-US" sz="1250" dirty="0"/>
          </a:p>
        </p:txBody>
      </p:sp>
      <p:sp>
        <p:nvSpPr>
          <p:cNvPr id="17" name="Check do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08960" y="2880360"/>
            <a:ext cx="274320" cy="274320"/>
          </a:xfrm>
          <a:prstGeom prst="ellipse">
            <a:avLst/>
          </a:prstGeom>
          <a:solidFill>
            <a:srgbClr val="0075BB"/>
          </a:solidFill>
          <a:ln w="12700">
            <a:solidFill>
              <a:srgbClr val="0075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3108960" y="28803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474720" y="28803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B31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Questions Live</a:t>
            </a:r>
            <a:endParaRPr lang="en-US" sz="1250" dirty="0"/>
          </a:p>
        </p:txBody>
      </p:sp>
      <p:sp>
        <p:nvSpPr>
          <p:cNvPr id="20" name="Check do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08960" y="3383280"/>
            <a:ext cx="274320" cy="274320"/>
          </a:xfrm>
          <a:prstGeom prst="ellipse">
            <a:avLst/>
          </a:prstGeom>
          <a:solidFill>
            <a:srgbClr val="0075BB"/>
          </a:solidFill>
          <a:ln w="12700">
            <a:solidFill>
              <a:srgbClr val="0075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3108960" y="33832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3474720" y="338328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B31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for Families</a:t>
            </a:r>
            <a:endParaRPr lang="en-US" sz="1250" dirty="0"/>
          </a:p>
        </p:txBody>
      </p:sp>
      <p:sp>
        <p:nvSpPr>
          <p:cNvPr id="23" name="QR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97880" y="1234440"/>
            <a:ext cx="2743200" cy="3108960"/>
          </a:xfrm>
          <a:prstGeom prst="rect">
            <a:avLst/>
          </a:prstGeom>
          <a:solidFill>
            <a:srgbClr val="FFFFFF"/>
          </a:solidFill>
          <a:ln w="25400">
            <a:solidFill>
              <a:srgbClr val="0075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QR fram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09360" y="1481328"/>
            <a:ext cx="1920240" cy="1874520"/>
          </a:xfrm>
          <a:prstGeom prst="rect">
            <a:avLst/>
          </a:prstGeom>
          <a:solidFill>
            <a:srgbClr val="F2F0EC"/>
          </a:solidFill>
          <a:ln w="12700">
            <a:solidFill>
              <a:srgbClr val="6B7178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6309360" y="1481328"/>
            <a:ext cx="192024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50" dirty="0">
                <a:solidFill>
                  <a:srgbClr val="6B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PASTE YOUR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kern="0" spc="50" dirty="0">
                <a:solidFill>
                  <a:srgbClr val="6B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QR CODE HERE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5989320" y="3520440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B31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Scan with your phone's camera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5989320" y="3803904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B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 choose your language</a:t>
            </a:r>
            <a:endParaRPr lang="en-US" sz="1050" dirty="0"/>
          </a:p>
        </p:txBody>
      </p:sp>
      <p:sp>
        <p:nvSpPr>
          <p:cNvPr id="28" name="Footer ba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590288"/>
            <a:ext cx="9144000" cy="553212"/>
          </a:xfrm>
          <a:prstGeom prst="rect">
            <a:avLst/>
          </a:prstGeom>
          <a:solidFill>
            <a:srgbClr val="ECE9E3"/>
          </a:solidFill>
          <a:ln w="12700">
            <a:solidFill>
              <a:srgbClr val="ECE9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502920" y="4590288"/>
            <a:ext cx="5760720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A50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Stop by any classroom tonight — teachers can answer your questions in your language.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6263640" y="4590288"/>
            <a:ext cx="960120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6B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Powered by</a:t>
            </a:r>
            <a:endParaRPr lang="en-US" sz="950" dirty="0"/>
          </a:p>
        </p:txBody>
      </p:sp>
      <p:pic>
        <p:nvPicPr>
          <p:cNvPr id="31" name="Image 0" descr="Translate Live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0920" y="4700016"/>
            <a:ext cx="1280160" cy="36576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ba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932688"/>
          </a:xfrm>
          <a:prstGeom prst="rect">
            <a:avLst/>
          </a:prstGeom>
          <a:solidFill>
            <a:srgbClr val="ECE9E3"/>
          </a:solidFill>
          <a:ln w="12700">
            <a:solidFill>
              <a:srgbClr val="ECE9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Header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932688"/>
            <a:ext cx="9144000" cy="32004"/>
          </a:xfrm>
          <a:prstGeom prst="rect">
            <a:avLst/>
          </a:prstGeom>
          <a:solidFill>
            <a:srgbClr val="0075BB"/>
          </a:solidFill>
          <a:ln w="12700">
            <a:solidFill>
              <a:srgbClr val="0075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Logo fram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73736"/>
            <a:ext cx="896112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4CC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73736"/>
            <a:ext cx="89611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kern="0" spc="50" dirty="0">
                <a:solidFill>
                  <a:srgbClr val="6B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</a:t>
            </a:r>
            <a:endParaRPr lang="en-US" sz="800" dirty="0"/>
          </a:p>
          <a:p>
            <a:pPr marL="0" indent="0" algn="ctr">
              <a:buNone/>
            </a:pPr>
            <a:r>
              <a:rPr lang="en-US" sz="800" kern="0" spc="50" dirty="0">
                <a:solidFill>
                  <a:srgbClr val="6B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72768" y="237744"/>
            <a:ext cx="4754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B31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 School / District Name ]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572768" y="5303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0075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Family. Every Language. Every Voice.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6400800" y="320040"/>
            <a:ext cx="2240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kern="0" spc="200" dirty="0">
                <a:solidFill>
                  <a:srgbClr val="6B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CONFERENCES</a:t>
            </a:r>
            <a:endParaRPr lang="en-US" sz="1100" dirty="0"/>
          </a:p>
        </p:txBody>
      </p:sp>
      <p:sp>
        <p:nvSpPr>
          <p:cNvPr id="9" name="Text 0"/>
          <p:cNvSpPr>
            <a:spLocks noGrp="1"/>
          </p:cNvSpPr>
          <p:nvPr>
            <p:ph type="title" idx="100" hasCustomPrompt="1"/>
          </p:nvPr>
        </p:nvSpPr>
        <p:spPr>
          <a:xfrm>
            <a:off x="502920" y="1170432"/>
            <a:ext cx="5074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2B31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 About Your Child</a:t>
            </a:r>
            <a:endParaRPr lang="en-US" sz="2700" dirty="0"/>
          </a:p>
        </p:txBody>
      </p:sp>
      <p:sp>
        <p:nvSpPr>
          <p:cNvPr id="10" name="Text 8"/>
          <p:cNvSpPr/>
          <p:nvPr/>
        </p:nvSpPr>
        <p:spPr>
          <a:xfrm>
            <a:off x="502920" y="1828800"/>
            <a:ext cx="5029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450" dirty="0">
                <a:solidFill>
                  <a:srgbClr val="4A50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Meet with your child's teacher and discuss progress in your preferred language, using the ILA.</a:t>
            </a:r>
            <a:endParaRPr lang="en-US" sz="1450" dirty="0"/>
          </a:p>
        </p:txBody>
      </p:sp>
      <p:sp>
        <p:nvSpPr>
          <p:cNvPr id="11" name="Check do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880360"/>
            <a:ext cx="274320" cy="274320"/>
          </a:xfrm>
          <a:prstGeom prst="ellipse">
            <a:avLst/>
          </a:prstGeom>
          <a:solidFill>
            <a:srgbClr val="0075BB"/>
          </a:solidFill>
          <a:ln w="12700">
            <a:solidFill>
              <a:srgbClr val="0075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02920" y="28803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68680" y="28803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B31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Speak With Confidence</a:t>
            </a:r>
            <a:endParaRPr lang="en-US" sz="1250" dirty="0"/>
          </a:p>
        </p:txBody>
      </p:sp>
      <p:sp>
        <p:nvSpPr>
          <p:cNvPr id="14" name="Check do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383280"/>
            <a:ext cx="274320" cy="274320"/>
          </a:xfrm>
          <a:prstGeom prst="ellipse">
            <a:avLst/>
          </a:prstGeom>
          <a:solidFill>
            <a:srgbClr val="0075BB"/>
          </a:solidFill>
          <a:ln w="12700">
            <a:solidFill>
              <a:srgbClr val="0075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02920" y="33832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68680" y="338328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B31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200+ Languages &amp; Dialects</a:t>
            </a:r>
            <a:endParaRPr lang="en-US" sz="1250" dirty="0"/>
          </a:p>
        </p:txBody>
      </p:sp>
      <p:sp>
        <p:nvSpPr>
          <p:cNvPr id="17" name="Check do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08960" y="2880360"/>
            <a:ext cx="274320" cy="274320"/>
          </a:xfrm>
          <a:prstGeom prst="ellipse">
            <a:avLst/>
          </a:prstGeom>
          <a:solidFill>
            <a:srgbClr val="0075BB"/>
          </a:solidFill>
          <a:ln w="12700">
            <a:solidFill>
              <a:srgbClr val="0075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3108960" y="28803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474720" y="28803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B31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Interpreter Needed</a:t>
            </a:r>
            <a:endParaRPr lang="en-US" sz="1250" dirty="0"/>
          </a:p>
        </p:txBody>
      </p:sp>
      <p:sp>
        <p:nvSpPr>
          <p:cNvPr id="20" name="Check do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08960" y="3383280"/>
            <a:ext cx="274320" cy="274320"/>
          </a:xfrm>
          <a:prstGeom prst="ellipse">
            <a:avLst/>
          </a:prstGeom>
          <a:solidFill>
            <a:srgbClr val="0075BB"/>
          </a:solidFill>
          <a:ln w="12700">
            <a:solidFill>
              <a:srgbClr val="0075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3108960" y="33832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3474720" y="338328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B31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for Families</a:t>
            </a:r>
            <a:endParaRPr lang="en-US" sz="1250" dirty="0"/>
          </a:p>
        </p:txBody>
      </p:sp>
      <p:sp>
        <p:nvSpPr>
          <p:cNvPr id="23" name="QR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97880" y="1234440"/>
            <a:ext cx="2743200" cy="3108960"/>
          </a:xfrm>
          <a:prstGeom prst="rect">
            <a:avLst/>
          </a:prstGeom>
          <a:solidFill>
            <a:srgbClr val="FFFFFF"/>
          </a:solidFill>
          <a:ln w="25400">
            <a:solidFill>
              <a:srgbClr val="0075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QR fram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09360" y="1481328"/>
            <a:ext cx="1920240" cy="1874520"/>
          </a:xfrm>
          <a:prstGeom prst="rect">
            <a:avLst/>
          </a:prstGeom>
          <a:solidFill>
            <a:srgbClr val="F2F0EC"/>
          </a:solidFill>
          <a:ln w="12700">
            <a:solidFill>
              <a:srgbClr val="6B7178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6309360" y="1481328"/>
            <a:ext cx="192024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50" dirty="0">
                <a:solidFill>
                  <a:srgbClr val="6B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PASTE YOUR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kern="0" spc="50" dirty="0">
                <a:solidFill>
                  <a:srgbClr val="6B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QR CODE HERE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5989320" y="3520440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B31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Scan with your phone's camera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5989320" y="3803904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B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 choose your language</a:t>
            </a:r>
            <a:endParaRPr lang="en-US" sz="1050" dirty="0"/>
          </a:p>
        </p:txBody>
      </p:sp>
      <p:sp>
        <p:nvSpPr>
          <p:cNvPr id="28" name="Footer ba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590288"/>
            <a:ext cx="9144000" cy="553212"/>
          </a:xfrm>
          <a:prstGeom prst="rect">
            <a:avLst/>
          </a:prstGeom>
          <a:solidFill>
            <a:srgbClr val="ECE9E3"/>
          </a:solidFill>
          <a:ln w="12700">
            <a:solidFill>
              <a:srgbClr val="ECE9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502920" y="4590288"/>
            <a:ext cx="5760720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A50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Arriving for a conference? Let the front office know your language and we'll be ready.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6263640" y="4590288"/>
            <a:ext cx="960120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6B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Powered by</a:t>
            </a:r>
            <a:endParaRPr lang="en-US" sz="950" dirty="0"/>
          </a:p>
        </p:txBody>
      </p:sp>
      <p:pic>
        <p:nvPicPr>
          <p:cNvPr id="31" name="Image 0" descr="Translate Live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0920" y="4700016"/>
            <a:ext cx="1280160" cy="3657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ba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932688"/>
          </a:xfrm>
          <a:prstGeom prst="rect">
            <a:avLst/>
          </a:prstGeom>
          <a:solidFill>
            <a:srgbClr val="ECE9E3"/>
          </a:solidFill>
          <a:ln w="12700">
            <a:solidFill>
              <a:srgbClr val="ECE9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Header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932688"/>
            <a:ext cx="9144000" cy="32004"/>
          </a:xfrm>
          <a:prstGeom prst="rect">
            <a:avLst/>
          </a:prstGeom>
          <a:solidFill>
            <a:srgbClr val="0075BB"/>
          </a:solidFill>
          <a:ln w="12700">
            <a:solidFill>
              <a:srgbClr val="0075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Logo fram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73736"/>
            <a:ext cx="896112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4CC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73736"/>
            <a:ext cx="89611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kern="0" spc="50" dirty="0">
                <a:solidFill>
                  <a:srgbClr val="6B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</a:t>
            </a:r>
            <a:endParaRPr lang="en-US" sz="800" dirty="0"/>
          </a:p>
          <a:p>
            <a:pPr marL="0" indent="0" algn="ctr">
              <a:buNone/>
            </a:pPr>
            <a:r>
              <a:rPr lang="en-US" sz="800" kern="0" spc="50" dirty="0">
                <a:solidFill>
                  <a:srgbClr val="6B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72768" y="237744"/>
            <a:ext cx="4754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B31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 School / District Name ]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572768" y="5303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0075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Family. Every Language. Every Voice.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6400800" y="320040"/>
            <a:ext cx="2240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kern="0" spc="200" dirty="0">
                <a:solidFill>
                  <a:srgbClr val="6B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REGISTRATION</a:t>
            </a:r>
            <a:endParaRPr lang="en-US" sz="1100" dirty="0"/>
          </a:p>
        </p:txBody>
      </p:sp>
      <p:sp>
        <p:nvSpPr>
          <p:cNvPr id="9" name="Text 0"/>
          <p:cNvSpPr>
            <a:spLocks noGrp="1"/>
          </p:cNvSpPr>
          <p:nvPr>
            <p:ph type="title" idx="100" hasCustomPrompt="1"/>
          </p:nvPr>
        </p:nvSpPr>
        <p:spPr>
          <a:xfrm>
            <a:off x="502920" y="1170432"/>
            <a:ext cx="5074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2B31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Enroll in Your Language</a:t>
            </a:r>
            <a:endParaRPr lang="en-US" sz="2700" dirty="0"/>
          </a:p>
        </p:txBody>
      </p:sp>
      <p:sp>
        <p:nvSpPr>
          <p:cNvPr id="10" name="Text 8"/>
          <p:cNvSpPr/>
          <p:nvPr/>
        </p:nvSpPr>
        <p:spPr>
          <a:xfrm>
            <a:off x="502920" y="1828800"/>
            <a:ext cx="5029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450" dirty="0">
                <a:solidFill>
                  <a:srgbClr val="4A50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help with forms, records, and enrollment questions in your preferred language, using the ILA.</a:t>
            </a:r>
            <a:endParaRPr lang="en-US" sz="1450" dirty="0"/>
          </a:p>
        </p:txBody>
      </p:sp>
      <p:sp>
        <p:nvSpPr>
          <p:cNvPr id="11" name="Check do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880360"/>
            <a:ext cx="274320" cy="274320"/>
          </a:xfrm>
          <a:prstGeom prst="ellipse">
            <a:avLst/>
          </a:prstGeom>
          <a:solidFill>
            <a:srgbClr val="0075BB"/>
          </a:solidFill>
          <a:ln w="12700">
            <a:solidFill>
              <a:srgbClr val="0075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02920" y="28803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68680" y="28803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B31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 With Forms</a:t>
            </a:r>
            <a:endParaRPr lang="en-US" sz="1250" dirty="0"/>
          </a:p>
        </p:txBody>
      </p:sp>
      <p:sp>
        <p:nvSpPr>
          <p:cNvPr id="14" name="Check do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383280"/>
            <a:ext cx="274320" cy="274320"/>
          </a:xfrm>
          <a:prstGeom prst="ellipse">
            <a:avLst/>
          </a:prstGeom>
          <a:solidFill>
            <a:srgbClr val="0075BB"/>
          </a:solidFill>
          <a:ln w="12700">
            <a:solidFill>
              <a:srgbClr val="0075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02920" y="33832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68680" y="338328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B31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200+ Languages &amp; Dialects</a:t>
            </a:r>
            <a:endParaRPr lang="en-US" sz="1250" dirty="0"/>
          </a:p>
        </p:txBody>
      </p:sp>
      <p:sp>
        <p:nvSpPr>
          <p:cNvPr id="17" name="Check do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08960" y="2880360"/>
            <a:ext cx="274320" cy="274320"/>
          </a:xfrm>
          <a:prstGeom prst="ellipse">
            <a:avLst/>
          </a:prstGeom>
          <a:solidFill>
            <a:srgbClr val="0075BB"/>
          </a:solidFill>
          <a:ln w="12700">
            <a:solidFill>
              <a:srgbClr val="0075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3108960" y="28803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474720" y="28803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B31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Questions Live</a:t>
            </a:r>
            <a:endParaRPr lang="en-US" sz="1250" dirty="0"/>
          </a:p>
        </p:txBody>
      </p:sp>
      <p:sp>
        <p:nvSpPr>
          <p:cNvPr id="20" name="Check do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08960" y="3383280"/>
            <a:ext cx="274320" cy="274320"/>
          </a:xfrm>
          <a:prstGeom prst="ellipse">
            <a:avLst/>
          </a:prstGeom>
          <a:solidFill>
            <a:srgbClr val="0075BB"/>
          </a:solidFill>
          <a:ln w="12700">
            <a:solidFill>
              <a:srgbClr val="0075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3108960" y="33832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3474720" y="338328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B31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for Families</a:t>
            </a:r>
            <a:endParaRPr lang="en-US" sz="1250" dirty="0"/>
          </a:p>
        </p:txBody>
      </p:sp>
      <p:sp>
        <p:nvSpPr>
          <p:cNvPr id="23" name="QR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97880" y="1234440"/>
            <a:ext cx="2743200" cy="3108960"/>
          </a:xfrm>
          <a:prstGeom prst="rect">
            <a:avLst/>
          </a:prstGeom>
          <a:solidFill>
            <a:srgbClr val="FFFFFF"/>
          </a:solidFill>
          <a:ln w="25400">
            <a:solidFill>
              <a:srgbClr val="0075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QR fram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09360" y="1481328"/>
            <a:ext cx="1920240" cy="1874520"/>
          </a:xfrm>
          <a:prstGeom prst="rect">
            <a:avLst/>
          </a:prstGeom>
          <a:solidFill>
            <a:srgbClr val="F2F0EC"/>
          </a:solidFill>
          <a:ln w="12700">
            <a:solidFill>
              <a:srgbClr val="6B7178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6309360" y="1481328"/>
            <a:ext cx="192024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50" dirty="0">
                <a:solidFill>
                  <a:srgbClr val="6B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PASTE YOUR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kern="0" spc="50" dirty="0">
                <a:solidFill>
                  <a:srgbClr val="6B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QR CODE HERE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5989320" y="3520440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B31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Scan with your phone's camera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5989320" y="3803904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B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 choose your language</a:t>
            </a:r>
            <a:endParaRPr lang="en-US" sz="1050" dirty="0"/>
          </a:p>
        </p:txBody>
      </p:sp>
      <p:sp>
        <p:nvSpPr>
          <p:cNvPr id="28" name="Footer ba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590288"/>
            <a:ext cx="9144000" cy="553212"/>
          </a:xfrm>
          <a:prstGeom prst="rect">
            <a:avLst/>
          </a:prstGeom>
          <a:solidFill>
            <a:srgbClr val="ECE9E3"/>
          </a:solidFill>
          <a:ln w="12700">
            <a:solidFill>
              <a:srgbClr val="ECE9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502920" y="4590288"/>
            <a:ext cx="5760720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A50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 help enrolling? Ask at the front desk — we can walk you through it in your language.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6263640" y="4590288"/>
            <a:ext cx="960120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6B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Powered by</a:t>
            </a:r>
            <a:endParaRPr lang="en-US" sz="950" dirty="0"/>
          </a:p>
        </p:txBody>
      </p:sp>
      <p:pic>
        <p:nvPicPr>
          <p:cNvPr id="31" name="Image 0" descr="Translate Live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0920" y="4700016"/>
            <a:ext cx="1280160" cy="3657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ba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932688"/>
          </a:xfrm>
          <a:prstGeom prst="rect">
            <a:avLst/>
          </a:prstGeom>
          <a:solidFill>
            <a:srgbClr val="ECE9E3"/>
          </a:solidFill>
          <a:ln w="12700">
            <a:solidFill>
              <a:srgbClr val="ECE9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Header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932688"/>
            <a:ext cx="9144000" cy="32004"/>
          </a:xfrm>
          <a:prstGeom prst="rect">
            <a:avLst/>
          </a:prstGeom>
          <a:solidFill>
            <a:srgbClr val="0075BB"/>
          </a:solidFill>
          <a:ln w="12700">
            <a:solidFill>
              <a:srgbClr val="0075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Logo fram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73736"/>
            <a:ext cx="896112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4CC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73736"/>
            <a:ext cx="89611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kern="0" spc="50" dirty="0">
                <a:solidFill>
                  <a:srgbClr val="6B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</a:t>
            </a:r>
            <a:endParaRPr lang="en-US" sz="800" dirty="0"/>
          </a:p>
          <a:p>
            <a:pPr marL="0" indent="0" algn="ctr">
              <a:buNone/>
            </a:pPr>
            <a:r>
              <a:rPr lang="en-US" sz="800" kern="0" spc="50" dirty="0">
                <a:solidFill>
                  <a:srgbClr val="6B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72768" y="237744"/>
            <a:ext cx="4754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B31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 School / District Name ]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572768" y="5303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0075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Family. Every Language. Every Voice.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6400800" y="320040"/>
            <a:ext cx="2240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kern="0" spc="200" dirty="0">
                <a:solidFill>
                  <a:srgbClr val="6B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EVENTS</a:t>
            </a:r>
            <a:endParaRPr lang="en-US" sz="1100" dirty="0"/>
          </a:p>
        </p:txBody>
      </p:sp>
      <p:sp>
        <p:nvSpPr>
          <p:cNvPr id="9" name="Text 0"/>
          <p:cNvSpPr>
            <a:spLocks noGrp="1"/>
          </p:cNvSpPr>
          <p:nvPr>
            <p:ph type="title" idx="100" hasCustomPrompt="1"/>
          </p:nvPr>
        </p:nvSpPr>
        <p:spPr>
          <a:xfrm>
            <a:off x="502920" y="1170432"/>
            <a:ext cx="5074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2B31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Join Us — In Your Language</a:t>
            </a:r>
            <a:endParaRPr lang="en-US" sz="2700" dirty="0"/>
          </a:p>
        </p:txBody>
      </p:sp>
      <p:sp>
        <p:nvSpPr>
          <p:cNvPr id="10" name="Text 8"/>
          <p:cNvSpPr/>
          <p:nvPr/>
        </p:nvSpPr>
        <p:spPr>
          <a:xfrm>
            <a:off x="502920" y="1828800"/>
            <a:ext cx="5029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450" dirty="0">
                <a:solidFill>
                  <a:srgbClr val="4A50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Games, concerts, assemblies, and family nights are for everyone. Connect with staff using the ILA.</a:t>
            </a:r>
            <a:endParaRPr lang="en-US" sz="1450" dirty="0"/>
          </a:p>
        </p:txBody>
      </p:sp>
      <p:sp>
        <p:nvSpPr>
          <p:cNvPr id="11" name="Check do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880360"/>
            <a:ext cx="274320" cy="274320"/>
          </a:xfrm>
          <a:prstGeom prst="ellipse">
            <a:avLst/>
          </a:prstGeom>
          <a:solidFill>
            <a:srgbClr val="0075BB"/>
          </a:solidFill>
          <a:ln w="12700">
            <a:solidFill>
              <a:srgbClr val="0075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02920" y="28803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68680" y="28803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B31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Welcome at Every Event</a:t>
            </a:r>
            <a:endParaRPr lang="en-US" sz="1250" dirty="0"/>
          </a:p>
        </p:txBody>
      </p:sp>
      <p:sp>
        <p:nvSpPr>
          <p:cNvPr id="14" name="Check do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383280"/>
            <a:ext cx="274320" cy="274320"/>
          </a:xfrm>
          <a:prstGeom prst="ellipse">
            <a:avLst/>
          </a:prstGeom>
          <a:solidFill>
            <a:srgbClr val="0075BB"/>
          </a:solidFill>
          <a:ln w="12700">
            <a:solidFill>
              <a:srgbClr val="0075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02920" y="33832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68680" y="338328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B31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200+ Languages &amp; Dialects</a:t>
            </a:r>
            <a:endParaRPr lang="en-US" sz="1250" dirty="0"/>
          </a:p>
        </p:txBody>
      </p:sp>
      <p:sp>
        <p:nvSpPr>
          <p:cNvPr id="17" name="Check do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08960" y="2880360"/>
            <a:ext cx="274320" cy="274320"/>
          </a:xfrm>
          <a:prstGeom prst="ellipse">
            <a:avLst/>
          </a:prstGeom>
          <a:solidFill>
            <a:srgbClr val="0075BB"/>
          </a:solidFill>
          <a:ln w="12700">
            <a:solidFill>
              <a:srgbClr val="0075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3108960" y="28803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474720" y="28803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B31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Real-Time Translation</a:t>
            </a:r>
            <a:endParaRPr lang="en-US" sz="1250" dirty="0"/>
          </a:p>
        </p:txBody>
      </p:sp>
      <p:sp>
        <p:nvSpPr>
          <p:cNvPr id="20" name="Check do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08960" y="3383280"/>
            <a:ext cx="274320" cy="274320"/>
          </a:xfrm>
          <a:prstGeom prst="ellipse">
            <a:avLst/>
          </a:prstGeom>
          <a:solidFill>
            <a:srgbClr val="0075BB"/>
          </a:solidFill>
          <a:ln w="12700">
            <a:solidFill>
              <a:srgbClr val="0075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3108960" y="33832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3474720" y="338328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B31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for Families</a:t>
            </a:r>
            <a:endParaRPr lang="en-US" sz="1250" dirty="0"/>
          </a:p>
        </p:txBody>
      </p:sp>
      <p:sp>
        <p:nvSpPr>
          <p:cNvPr id="23" name="QR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97880" y="1234440"/>
            <a:ext cx="2743200" cy="3108960"/>
          </a:xfrm>
          <a:prstGeom prst="rect">
            <a:avLst/>
          </a:prstGeom>
          <a:solidFill>
            <a:srgbClr val="FFFFFF"/>
          </a:solidFill>
          <a:ln w="25400">
            <a:solidFill>
              <a:srgbClr val="0075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QR fram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09360" y="1481328"/>
            <a:ext cx="1920240" cy="1874520"/>
          </a:xfrm>
          <a:prstGeom prst="rect">
            <a:avLst/>
          </a:prstGeom>
          <a:solidFill>
            <a:srgbClr val="F2F0EC"/>
          </a:solidFill>
          <a:ln w="12700">
            <a:solidFill>
              <a:srgbClr val="6B7178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6309360" y="1481328"/>
            <a:ext cx="192024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50" dirty="0">
                <a:solidFill>
                  <a:srgbClr val="6B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PASTE YOUR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kern="0" spc="50" dirty="0">
                <a:solidFill>
                  <a:srgbClr val="6B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QR CODE HERE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5989320" y="3520440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B31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Scan with your phone's camera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5989320" y="3803904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B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 choose your language</a:t>
            </a:r>
            <a:endParaRPr lang="en-US" sz="1050" dirty="0"/>
          </a:p>
        </p:txBody>
      </p:sp>
      <p:sp>
        <p:nvSpPr>
          <p:cNvPr id="28" name="Footer ba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590288"/>
            <a:ext cx="9144000" cy="553212"/>
          </a:xfrm>
          <a:prstGeom prst="rect">
            <a:avLst/>
          </a:prstGeom>
          <a:solidFill>
            <a:srgbClr val="ECE9E3"/>
          </a:solidFill>
          <a:ln w="12700">
            <a:solidFill>
              <a:srgbClr val="ECE9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502920" y="4590288"/>
            <a:ext cx="5760720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A50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Coming to a school event? Find any staff member and we'll talk with you in your language.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6263640" y="4590288"/>
            <a:ext cx="960120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6B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Powered by</a:t>
            </a:r>
            <a:endParaRPr lang="en-US" sz="950" dirty="0"/>
          </a:p>
        </p:txBody>
      </p:sp>
      <p:pic>
        <p:nvPicPr>
          <p:cNvPr id="31" name="Image 0" descr="Translate Live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0920" y="4700016"/>
            <a:ext cx="1280160" cy="36576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ba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932688"/>
          </a:xfrm>
          <a:prstGeom prst="rect">
            <a:avLst/>
          </a:prstGeom>
          <a:solidFill>
            <a:srgbClr val="ECE9E3"/>
          </a:solidFill>
          <a:ln w="12700">
            <a:solidFill>
              <a:srgbClr val="ECE9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Header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932688"/>
            <a:ext cx="9144000" cy="32004"/>
          </a:xfrm>
          <a:prstGeom prst="rect">
            <a:avLst/>
          </a:prstGeom>
          <a:solidFill>
            <a:srgbClr val="0075BB"/>
          </a:solidFill>
          <a:ln w="12700">
            <a:solidFill>
              <a:srgbClr val="0075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Logo fram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73736"/>
            <a:ext cx="896112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4CC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73736"/>
            <a:ext cx="89611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kern="0" spc="50" dirty="0">
                <a:solidFill>
                  <a:srgbClr val="6B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</a:t>
            </a:r>
            <a:endParaRPr lang="en-US" sz="800" dirty="0"/>
          </a:p>
          <a:p>
            <a:pPr marL="0" indent="0" algn="ctr">
              <a:buNone/>
            </a:pPr>
            <a:r>
              <a:rPr lang="en-US" sz="800" kern="0" spc="50" dirty="0">
                <a:solidFill>
                  <a:srgbClr val="6B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572768" y="237744"/>
            <a:ext cx="4754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B31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 School / District Name ]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572768" y="5303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0075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Family. Every Language. Every Voice.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6400800" y="320040"/>
            <a:ext cx="2240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kern="0" spc="200" dirty="0">
                <a:solidFill>
                  <a:srgbClr val="6B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ACADEMIC AWARDS</a:t>
            </a:r>
            <a:endParaRPr lang="en-US" sz="1100" dirty="0"/>
          </a:p>
        </p:txBody>
      </p:sp>
      <p:sp>
        <p:nvSpPr>
          <p:cNvPr id="9" name="Text 0"/>
          <p:cNvSpPr>
            <a:spLocks noGrp="1"/>
          </p:cNvSpPr>
          <p:nvPr>
            <p:ph type="title" idx="100" hasCustomPrompt="1"/>
          </p:nvPr>
        </p:nvSpPr>
        <p:spPr>
          <a:xfrm>
            <a:off x="502920" y="1170432"/>
            <a:ext cx="5074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2B31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Celebrate Your Student</a:t>
            </a:r>
            <a:endParaRPr lang="en-US" sz="2700" dirty="0"/>
          </a:p>
        </p:txBody>
      </p:sp>
      <p:sp>
        <p:nvSpPr>
          <p:cNvPr id="10" name="Text 8"/>
          <p:cNvSpPr/>
          <p:nvPr/>
        </p:nvSpPr>
        <p:spPr>
          <a:xfrm>
            <a:off x="502920" y="1828800"/>
            <a:ext cx="5029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450" dirty="0">
                <a:solidFill>
                  <a:srgbClr val="4A50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 in your child's achievement and hear every word of tonight's ceremony, using the ILA.</a:t>
            </a:r>
            <a:endParaRPr lang="en-US" sz="1450" dirty="0"/>
          </a:p>
        </p:txBody>
      </p:sp>
      <p:sp>
        <p:nvSpPr>
          <p:cNvPr id="11" name="Check do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2880360"/>
            <a:ext cx="274320" cy="274320"/>
          </a:xfrm>
          <a:prstGeom prst="ellipse">
            <a:avLst/>
          </a:prstGeom>
          <a:solidFill>
            <a:srgbClr val="0075BB"/>
          </a:solidFill>
          <a:ln w="12700">
            <a:solidFill>
              <a:srgbClr val="0075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02920" y="28803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68680" y="28803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B31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Follow the Ceremony</a:t>
            </a:r>
            <a:endParaRPr lang="en-US" sz="1250" dirty="0"/>
          </a:p>
        </p:txBody>
      </p:sp>
      <p:sp>
        <p:nvSpPr>
          <p:cNvPr id="14" name="Check do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3383280"/>
            <a:ext cx="274320" cy="274320"/>
          </a:xfrm>
          <a:prstGeom prst="ellipse">
            <a:avLst/>
          </a:prstGeom>
          <a:solidFill>
            <a:srgbClr val="0075BB"/>
          </a:solidFill>
          <a:ln w="12700">
            <a:solidFill>
              <a:srgbClr val="0075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02920" y="33832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68680" y="338328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B31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200+ Languages &amp; Dialects</a:t>
            </a:r>
            <a:endParaRPr lang="en-US" sz="1250" dirty="0"/>
          </a:p>
        </p:txBody>
      </p:sp>
      <p:sp>
        <p:nvSpPr>
          <p:cNvPr id="17" name="Check do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08960" y="2880360"/>
            <a:ext cx="274320" cy="274320"/>
          </a:xfrm>
          <a:prstGeom prst="ellipse">
            <a:avLst/>
          </a:prstGeom>
          <a:solidFill>
            <a:srgbClr val="0075BB"/>
          </a:solidFill>
          <a:ln w="12700">
            <a:solidFill>
              <a:srgbClr val="0075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3108960" y="28803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474720" y="28803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B31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Real-Time Translation</a:t>
            </a:r>
            <a:endParaRPr lang="en-US" sz="1250" dirty="0"/>
          </a:p>
        </p:txBody>
      </p:sp>
      <p:sp>
        <p:nvSpPr>
          <p:cNvPr id="20" name="Check do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08960" y="3383280"/>
            <a:ext cx="274320" cy="274320"/>
          </a:xfrm>
          <a:prstGeom prst="ellipse">
            <a:avLst/>
          </a:prstGeom>
          <a:solidFill>
            <a:srgbClr val="0075BB"/>
          </a:solidFill>
          <a:ln w="12700">
            <a:solidFill>
              <a:srgbClr val="0075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3108960" y="33832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3474720" y="338328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B31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for Families</a:t>
            </a:r>
            <a:endParaRPr lang="en-US" sz="1250" dirty="0"/>
          </a:p>
        </p:txBody>
      </p:sp>
      <p:sp>
        <p:nvSpPr>
          <p:cNvPr id="23" name="QR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97880" y="1234440"/>
            <a:ext cx="2743200" cy="3108960"/>
          </a:xfrm>
          <a:prstGeom prst="rect">
            <a:avLst/>
          </a:prstGeom>
          <a:solidFill>
            <a:srgbClr val="FFFFFF"/>
          </a:solidFill>
          <a:ln w="25400">
            <a:solidFill>
              <a:srgbClr val="0075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QR fram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09360" y="1481328"/>
            <a:ext cx="1920240" cy="1874520"/>
          </a:xfrm>
          <a:prstGeom prst="rect">
            <a:avLst/>
          </a:prstGeom>
          <a:solidFill>
            <a:srgbClr val="F2F0EC"/>
          </a:solidFill>
          <a:ln w="12700">
            <a:solidFill>
              <a:srgbClr val="6B7178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6309360" y="1481328"/>
            <a:ext cx="192024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50" dirty="0">
                <a:solidFill>
                  <a:srgbClr val="6B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PASTE YOUR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kern="0" spc="50" dirty="0">
                <a:solidFill>
                  <a:srgbClr val="6B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QR CODE HERE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5989320" y="3520440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B31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Scan with your phone's camera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5989320" y="3803904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B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 choose your language</a:t>
            </a:r>
            <a:endParaRPr lang="en-US" sz="1050" dirty="0"/>
          </a:p>
        </p:txBody>
      </p:sp>
      <p:sp>
        <p:nvSpPr>
          <p:cNvPr id="28" name="Footer ba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590288"/>
            <a:ext cx="9144000" cy="553212"/>
          </a:xfrm>
          <a:prstGeom prst="rect">
            <a:avLst/>
          </a:prstGeom>
          <a:solidFill>
            <a:srgbClr val="ECE9E3"/>
          </a:solidFill>
          <a:ln w="12700">
            <a:solidFill>
              <a:srgbClr val="ECE9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502920" y="4590288"/>
            <a:ext cx="5760720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A50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Congratulations! Ask any staff member for help in your language during tonight's ceremony.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6263640" y="4590288"/>
            <a:ext cx="960120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6B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Powered by</a:t>
            </a:r>
            <a:endParaRPr lang="en-US" sz="950" dirty="0"/>
          </a:p>
        </p:txBody>
      </p:sp>
      <p:pic>
        <p:nvPicPr>
          <p:cNvPr id="31" name="Image 0" descr="Translate Live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0920" y="4700016"/>
            <a:ext cx="1280160" cy="3657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562</Words>
  <Application>Microsoft Office PowerPoint</Application>
  <PresentationFormat>On-screen Show (16:9)</PresentationFormat>
  <Paragraphs>132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We're Here to Communicate With You</vt:lpstr>
      <vt:lpstr>Understand Every Class</vt:lpstr>
      <vt:lpstr>Talk About Your Child</vt:lpstr>
      <vt:lpstr>Enroll in Your Language</vt:lpstr>
      <vt:lpstr>Join Us — In Your Language</vt:lpstr>
      <vt:lpstr>Celebrate Your Student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June Roper</dc:creator>
  <cp:lastModifiedBy>June Roper</cp:lastModifiedBy>
  <cp:revision>1</cp:revision>
  <dcterms:created xsi:type="dcterms:W3CDTF">2026-08-04T14:49:27Z</dcterms:created>
  <dcterms:modified xsi:type="dcterms:W3CDTF">2026-08-04T15:40:21Z</dcterms:modified>
</cp:coreProperties>
</file>